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26"/>
  </p:notesMasterIdLst>
  <p:sldIdLst>
    <p:sldId id="258" r:id="rId5"/>
    <p:sldId id="291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8" r:id="rId16"/>
    <p:sldId id="285" r:id="rId17"/>
    <p:sldId id="279" r:id="rId18"/>
    <p:sldId id="288" r:id="rId19"/>
    <p:sldId id="286" r:id="rId20"/>
    <p:sldId id="287" r:id="rId21"/>
    <p:sldId id="289" r:id="rId22"/>
    <p:sldId id="290" r:id="rId23"/>
    <p:sldId id="276" r:id="rId24"/>
    <p:sldId id="267" r:id="rId25"/>
  </p:sldIdLst>
  <p:sldSz cx="24382413" cy="13716000"/>
  <p:notesSz cx="6858000" cy="9144000"/>
  <p:embeddedFontLst>
    <p:embeddedFont>
      <p:font typeface="Avenir Next LT Pro" panose="020B0504020202020204" pitchFamily="34" charset="0"/>
      <p:regular r:id="rId27"/>
      <p:bold r:id="rId28"/>
      <p:italic r:id="rId29"/>
      <p:boldItalic r:id="rId30"/>
    </p:embeddedFont>
    <p:embeddedFont>
      <p:font typeface="Avenir Next LT Pro Dem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CF2"/>
    <a:srgbClr val="FCDE1B"/>
    <a:srgbClr val="49597C"/>
    <a:srgbClr val="FCE70D"/>
    <a:srgbClr val="445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7ADB5-6D0E-F446-B2D6-41867C830894}" v="23" dt="2024-06-21T08:48:09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Travěnec" userId="bd8eb1c5-5a7d-44d1-8c6b-f9107973956a" providerId="ADAL" clId="{4EC7ADB5-6D0E-F446-B2D6-41867C830894}"/>
    <pc:docChg chg="addSld modSld">
      <pc:chgData name="Jiří Travěnec" userId="bd8eb1c5-5a7d-44d1-8c6b-f9107973956a" providerId="ADAL" clId="{4EC7ADB5-6D0E-F446-B2D6-41867C830894}" dt="2024-06-21T09:41:14.873" v="25" actId="20577"/>
      <pc:docMkLst>
        <pc:docMk/>
      </pc:docMkLst>
      <pc:sldChg chg="modSp new mod">
        <pc:chgData name="Jiří Travěnec" userId="bd8eb1c5-5a7d-44d1-8c6b-f9107973956a" providerId="ADAL" clId="{4EC7ADB5-6D0E-F446-B2D6-41867C830894}" dt="2024-06-21T09:41:14.873" v="25" actId="20577"/>
        <pc:sldMkLst>
          <pc:docMk/>
          <pc:sldMk cId="1384225619" sldId="291"/>
        </pc:sldMkLst>
        <pc:spChg chg="mod">
          <ac:chgData name="Jiří Travěnec" userId="bd8eb1c5-5a7d-44d1-8c6b-f9107973956a" providerId="ADAL" clId="{4EC7ADB5-6D0E-F446-B2D6-41867C830894}" dt="2024-06-21T09:41:14.873" v="25" actId="20577"/>
          <ac:spMkLst>
            <pc:docMk/>
            <pc:sldMk cId="1384225619" sldId="291"/>
            <ac:spMk id="2" creationId="{2CBD88E6-A1E0-5A65-0FB0-4B90C93D04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BF32B-40C8-4749-ABB8-CD00E5EF6532}" type="datetimeFigureOut">
              <a:rPr lang="cs-CZ" smtClean="0"/>
              <a:t>21.06.2024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DD51A-3BF0-4C18-B694-E0E0821290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7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DD51A-3BF0-4C18-B694-E0E0821290D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31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ack and yellow rectangle&#10;&#10;Description automatically generated">
            <a:extLst>
              <a:ext uri="{FF2B5EF4-FFF2-40B4-BE49-F238E27FC236}">
                <a16:creationId xmlns:a16="http://schemas.microsoft.com/office/drawing/2014/main" id="{A1F77F29-47B4-771F-16AC-939CFBBA0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1144212" y="287132"/>
            <a:ext cx="3310645" cy="3764813"/>
          </a:xfrm>
          <a:prstGeom prst="rect">
            <a:avLst/>
          </a:prstGeom>
        </p:spPr>
      </p:pic>
      <p:pic>
        <p:nvPicPr>
          <p:cNvPr id="22" name="Picture 21" descr="A black and grey gradient&#10;&#10;Description automatically generated">
            <a:extLst>
              <a:ext uri="{FF2B5EF4-FFF2-40B4-BE49-F238E27FC236}">
                <a16:creationId xmlns:a16="http://schemas.microsoft.com/office/drawing/2014/main" id="{BAB1A97B-5122-2442-2DDD-6FBFBA136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155"/>
          <a:stretch/>
        </p:blipFill>
        <p:spPr>
          <a:xfrm>
            <a:off x="0" y="5569527"/>
            <a:ext cx="5703840" cy="7854712"/>
          </a:xfrm>
          <a:prstGeom prst="rect">
            <a:avLst/>
          </a:prstGeom>
        </p:spPr>
      </p:pic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01650B-2867-8F68-418D-CA0E053CEB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81056" y="6441942"/>
            <a:ext cx="19742726" cy="6565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94" y="2265675"/>
            <a:ext cx="23124822" cy="1786270"/>
          </a:xfrm>
        </p:spPr>
        <p:txBody>
          <a:bodyPr lIns="0" tIns="0" rIns="0" bIns="0" anchor="b"/>
          <a:lstStyle>
            <a:lvl1pPr algn="l">
              <a:defRPr sz="11999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794" y="4426594"/>
            <a:ext cx="23124822" cy="70332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4800" b="0" i="0">
                <a:solidFill>
                  <a:schemeClr val="accent1"/>
                </a:solidFill>
                <a:latin typeface="Avenir Next LT Pro Demi" panose="020B0504020202020204" pitchFamily="34" charset="77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Name and Institution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3F2B2F-EC70-802D-3EAF-98F64D140B09}"/>
              </a:ext>
            </a:extLst>
          </p:cNvPr>
          <p:cNvSpPr/>
          <p:nvPr userDrawn="1"/>
        </p:nvSpPr>
        <p:spPr>
          <a:xfrm>
            <a:off x="5577840" y="13319760"/>
            <a:ext cx="18804573" cy="396240"/>
          </a:xfrm>
          <a:prstGeom prst="rect">
            <a:avLst/>
          </a:prstGeom>
          <a:solidFill>
            <a:srgbClr val="85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and yellow rectangle&#10;&#10;Description automatically generated">
            <a:extLst>
              <a:ext uri="{FF2B5EF4-FFF2-40B4-BE49-F238E27FC236}">
                <a16:creationId xmlns:a16="http://schemas.microsoft.com/office/drawing/2014/main" id="{6367227E-2D41-025C-066F-D561CB8BD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76298"/>
            <a:ext cx="3310645" cy="376481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289AFEC-903C-23B3-90F3-660D191DEF22}"/>
              </a:ext>
            </a:extLst>
          </p:cNvPr>
          <p:cNvGrpSpPr/>
          <p:nvPr userDrawn="1"/>
        </p:nvGrpSpPr>
        <p:grpSpPr>
          <a:xfrm>
            <a:off x="-628797" y="29579998"/>
            <a:ext cx="24382413" cy="13324226"/>
            <a:chOff x="0" y="391774"/>
            <a:chExt cx="24382413" cy="1332422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72CE1D-D505-574B-E8D8-1CA76A612AD3}"/>
                </a:ext>
              </a:extLst>
            </p:cNvPr>
            <p:cNvSpPr/>
            <p:nvPr userDrawn="1"/>
          </p:nvSpPr>
          <p:spPr>
            <a:xfrm>
              <a:off x="23753618" y="391776"/>
              <a:ext cx="628795" cy="1332422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D92ABB-276E-65DC-2929-A5D99D003EA9}"/>
                </a:ext>
              </a:extLst>
            </p:cNvPr>
            <p:cNvSpPr/>
            <p:nvPr userDrawn="1"/>
          </p:nvSpPr>
          <p:spPr>
            <a:xfrm>
              <a:off x="0" y="391775"/>
              <a:ext cx="628795" cy="1313718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B26F6D-370D-99B0-82D6-8971077566CE}"/>
                </a:ext>
              </a:extLst>
            </p:cNvPr>
            <p:cNvSpPr/>
            <p:nvPr userDrawn="1"/>
          </p:nvSpPr>
          <p:spPr>
            <a:xfrm rot="5400000">
              <a:off x="11867521" y="-11135689"/>
              <a:ext cx="628795" cy="2368372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D447DC-1C6B-3A87-5D4F-B04FA5EDC73B}"/>
                </a:ext>
              </a:extLst>
            </p:cNvPr>
            <p:cNvSpPr/>
            <p:nvPr userDrawn="1"/>
          </p:nvSpPr>
          <p:spPr>
            <a:xfrm rot="5400000">
              <a:off x="11867522" y="1167149"/>
              <a:ext cx="628795" cy="2368372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AF51206-333B-3DFC-103C-A72BCFBCB426}"/>
              </a:ext>
            </a:extLst>
          </p:cNvPr>
          <p:cNvSpPr/>
          <p:nvPr userDrawn="1"/>
        </p:nvSpPr>
        <p:spPr>
          <a:xfrm>
            <a:off x="-81906" y="13319760"/>
            <a:ext cx="24673359" cy="396241"/>
          </a:xfrm>
          <a:prstGeom prst="rect">
            <a:avLst/>
          </a:prstGeom>
          <a:solidFill>
            <a:srgbClr val="4959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FC0A266-82D4-A702-5BB7-C9EA39277589}"/>
              </a:ext>
            </a:extLst>
          </p:cNvPr>
          <p:cNvSpPr/>
          <p:nvPr userDrawn="1"/>
        </p:nvSpPr>
        <p:spPr>
          <a:xfrm>
            <a:off x="-102688" y="5105028"/>
            <a:ext cx="24673359" cy="3505944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170" y="5965824"/>
            <a:ext cx="19765029" cy="1784351"/>
          </a:xfrm>
        </p:spPr>
        <p:txBody>
          <a:bodyPr lIns="0" tIns="0" rIns="0" bIns="0" anchor="b"/>
          <a:lstStyle>
            <a:lvl1pPr algn="l">
              <a:defRPr sz="119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&amp;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015" y="8904647"/>
            <a:ext cx="18752656" cy="71483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4800" b="0" i="0">
                <a:solidFill>
                  <a:srgbClr val="49597C"/>
                </a:solidFill>
                <a:latin typeface="Avenir Next LT Pro Demi" panose="020B0504020202020204" pitchFamily="34" charset="77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0A2758E-01FA-07BC-1193-98F068B67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-49628" y="-1"/>
            <a:ext cx="11627156" cy="1262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FB3EF-D03D-ABFD-965B-14D4495EF3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7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1" y="633600"/>
            <a:ext cx="23115598" cy="1631618"/>
          </a:xfrm>
        </p:spPr>
        <p:txBody>
          <a:bodyPr lIns="0" tIns="0" rIns="0" bIns="0" anchor="t">
            <a:noAutofit/>
          </a:bodyPr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600" y="2898000"/>
            <a:ext cx="23115599" cy="9104400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 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C7912-F4EA-CDDA-F473-1428C0DE23BA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15683-D332-9FBC-47F8-7466E32F96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633600"/>
            <a:ext cx="23115599" cy="1630800"/>
          </a:xfrm>
        </p:spPr>
        <p:txBody>
          <a:bodyPr lIns="0" tIns="0" rIns="0" bIns="0" anchor="t">
            <a:normAutofit/>
          </a:bodyPr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600" y="2898000"/>
            <a:ext cx="11239200" cy="9104400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06400" y="2898000"/>
            <a:ext cx="11239200" cy="9103612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1B65F5-997C-0524-4E32-134C27261997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D4158-B3F6-A062-CB62-E622377DD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633600"/>
            <a:ext cx="23115599" cy="1630800"/>
          </a:xfrm>
        </p:spPr>
        <p:txBody>
          <a:bodyPr lIns="0" tIns="0" rIns="0" bIns="0" anchor="t">
            <a:normAutofit/>
          </a:bodyPr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600" y="2898000"/>
            <a:ext cx="7279200" cy="9104400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50000" y="2898000"/>
            <a:ext cx="7279200" cy="9103612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ADFE1-2971-0741-9535-1DC1F3822D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70313" y="2898774"/>
            <a:ext cx="7278687" cy="91028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F29DB-D9E0-8A01-61DD-58BB61D56091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04A-A12A-1655-072B-B0DBDAB78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Heading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633600"/>
            <a:ext cx="7863962" cy="3200400"/>
          </a:xfrm>
        </p:spPr>
        <p:txBody>
          <a:bodyPr lIns="0" tIns="0" rIns="0" bIns="0" anchor="t">
            <a:normAutofit/>
          </a:bodyPr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9600" y="633600"/>
            <a:ext cx="14619600" cy="11368012"/>
          </a:xfrm>
        </p:spPr>
        <p:txBody>
          <a:bodyPr lIns="0" tIns="0" rIns="0" bIns="0" anchor="t"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600" y="4467600"/>
            <a:ext cx="7863962" cy="753401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45D30-EAF9-3E77-FEA9-53C55002A187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6E175-8DBF-D3E1-B7BB-F1110B44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2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1" y="633600"/>
            <a:ext cx="23115598" cy="1631618"/>
          </a:xfrm>
        </p:spPr>
        <p:txBody>
          <a:bodyPr lIns="0" tIns="0" rIns="0" bIns="0" anchor="t">
            <a:noAutofit/>
          </a:bodyPr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DFDF9-83D1-AE75-04D5-6EF1BF6636D1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5C6BB-0376-6D97-797E-FA489FB3B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F22D57-1DBA-2CB8-E433-B193D5FDAB52}"/>
              </a:ext>
            </a:extLst>
          </p:cNvPr>
          <p:cNvSpPr/>
          <p:nvPr userDrawn="1"/>
        </p:nvSpPr>
        <p:spPr>
          <a:xfrm>
            <a:off x="-102688" y="-4464"/>
            <a:ext cx="24673359" cy="396238"/>
          </a:xfrm>
          <a:prstGeom prst="rect">
            <a:avLst/>
          </a:prstGeom>
          <a:solidFill>
            <a:srgbClr val="44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C5181-8697-9374-49AD-29981DC8B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1" y="11876957"/>
            <a:ext cx="24013190" cy="18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1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2" r:id="rId3"/>
    <p:sldLayoutId id="2147483664" r:id="rId4"/>
    <p:sldLayoutId id="2147483672" r:id="rId5"/>
    <p:sldLayoutId id="2147483668" r:id="rId6"/>
    <p:sldLayoutId id="2147483669" r:id="rId7"/>
    <p:sldLayoutId id="2147483667" r:id="rId8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Avenir Next LT Pro" panose="020F0502020204030204" pitchFamily="34" charset="0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Avenir Next LT Pro" panose="020F0502020204030204" pitchFamily="34" charset="0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Avenir Next LT Pro" panose="020F0502020204030204" pitchFamily="34" charset="0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Avenir Next LT Pro" panose="020F0502020204030204" pitchFamily="34" charset="0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venir Next LT Pro" panose="020F0502020204030204" pitchFamily="34" charset="0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venir Next LT Pro" panose="020F0502020204030204" pitchFamily="34" charset="0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C59-5750-52D2-4CCF-3A19B6CC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4" y="3758573"/>
            <a:ext cx="23124822" cy="1786270"/>
          </a:xfrm>
        </p:spPr>
        <p:txBody>
          <a:bodyPr>
            <a:normAutofit fontScale="90000"/>
          </a:bodyPr>
          <a:lstStyle/>
          <a:p>
            <a:r>
              <a:rPr lang="en-US" sz="11950" dirty="0">
                <a:latin typeface="Avenir Next LT Pro"/>
              </a:rPr>
              <a:t>3D printing of anatomical models</a:t>
            </a:r>
            <a:br>
              <a:rPr lang="en-US" sz="11950" dirty="0">
                <a:latin typeface="Avenir Next LT Pro"/>
              </a:rPr>
            </a:br>
            <a:r>
              <a:rPr lang="en-US" sz="4000" dirty="0">
                <a:latin typeface="Avenir Next LT Pro"/>
              </a:rPr>
              <a:t>Methods from the collaborative Erasmus+ project ACCEDE (Anatomically </a:t>
            </a:r>
            <a:r>
              <a:rPr lang="en-US" sz="4000" dirty="0" err="1">
                <a:latin typeface="Avenir Next LT Pro"/>
              </a:rPr>
              <a:t>aCCuratE</a:t>
            </a:r>
            <a:r>
              <a:rPr lang="en-US" sz="4000" dirty="0">
                <a:latin typeface="Avenir Next LT Pro"/>
              </a:rPr>
              <a:t> 3D </a:t>
            </a:r>
            <a:r>
              <a:rPr lang="en-US" sz="4000" dirty="0" err="1">
                <a:latin typeface="Avenir Next LT Pro"/>
              </a:rPr>
              <a:t>modEls</a:t>
            </a:r>
            <a:r>
              <a:rPr lang="en-US" sz="4000" dirty="0">
                <a:latin typeface="Avenir Next LT Pro"/>
              </a:rPr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BECA-25AD-EE2D-F597-E17C4D60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794" y="5975475"/>
            <a:ext cx="23124822" cy="2813962"/>
          </a:xfrm>
        </p:spPr>
        <p:txBody>
          <a:bodyPr/>
          <a:lstStyle/>
          <a:p>
            <a:r>
              <a:rPr lang="en-GB" sz="3600" dirty="0"/>
              <a:t>A collaborative work of MUNI, UNIBA, and LMU.</a:t>
            </a:r>
          </a:p>
        </p:txBody>
      </p:sp>
    </p:spTree>
    <p:extLst>
      <p:ext uri="{BB962C8B-B14F-4D97-AF65-F5344CB8AC3E}">
        <p14:creationId xmlns:p14="http://schemas.microsoft.com/office/powerpoint/2010/main" val="341207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62F56F8-382F-B3BC-3532-E91B1B31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BA4FFD9-E6D1-FC8D-192B-F8017481A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447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5846B-E29E-8287-DC7E-BB8E8334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0A6AAE-2789-0457-2FD1-420C55107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Whole process of creating a model or a skills trainer</a:t>
            </a:r>
          </a:p>
          <a:p>
            <a:r>
              <a:rPr lang="en-GB" dirty="0"/>
              <a:t>The evaluation and validation is the crucial step</a:t>
            </a:r>
          </a:p>
        </p:txBody>
      </p:sp>
      <p:pic>
        <p:nvPicPr>
          <p:cNvPr id="4" name="Obrázek 3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AF080906-D6E4-B51C-B0D8-560C05BD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14" y="5834654"/>
            <a:ext cx="23115598" cy="32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401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8110200" y="1449409"/>
            <a:ext cx="73136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30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8110200" y="1449409"/>
            <a:ext cx="73136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851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0796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4300200" y="1449409"/>
            <a:ext cx="111236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15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71996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4300200" y="1449409"/>
            <a:ext cx="111236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28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6996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7170400" y="1581504"/>
            <a:ext cx="80248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602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16996" y="2817717"/>
            <a:ext cx="61755603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7170400" y="1581504"/>
            <a:ext cx="80248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9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72"/>
          <a:stretch/>
        </p:blipFill>
        <p:spPr>
          <a:xfrm>
            <a:off x="13538199" y="2817717"/>
            <a:ext cx="14900407" cy="86321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5FA1C60-358D-AC0F-69A6-FF8A248CEDFB}"/>
              </a:ext>
            </a:extLst>
          </p:cNvPr>
          <p:cNvSpPr/>
          <p:nvPr/>
        </p:nvSpPr>
        <p:spPr>
          <a:xfrm>
            <a:off x="17170400" y="1581504"/>
            <a:ext cx="8024812" cy="1055299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600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D2AB4090-1366-99AC-306A-2951555A7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26"/>
          <a:stretch/>
        </p:blipFill>
        <p:spPr>
          <a:xfrm>
            <a:off x="-15333797" y="2817717"/>
            <a:ext cx="26662197" cy="86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EADA6-7631-2B81-37C2-545E6EC5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pipeline</a:t>
            </a:r>
            <a:endParaRPr lang="cs-CZ" dirty="0"/>
          </a:p>
        </p:txBody>
      </p:sp>
      <p:pic>
        <p:nvPicPr>
          <p:cNvPr id="4" name="Zástupný obsah 4" descr="Obsah obrázku diagram, řada/pruh, Plán, Vykreslený graf&#10;&#10;Popis byl vytvořen automaticky">
            <a:extLst>
              <a:ext uri="{FF2B5EF4-FFF2-40B4-BE49-F238E27FC236}">
                <a16:creationId xmlns:a16="http://schemas.microsoft.com/office/drawing/2014/main" id="{E44333E8-4E7E-7434-EB62-071DC6F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30396" y="2817717"/>
            <a:ext cx="61755603" cy="86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D88E6-A1E0-5A65-0FB0-4B90C93D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Motivation</a:t>
            </a:r>
            <a:r>
              <a:rPr lang="cs-CZ" dirty="0"/>
              <a:t> &amp; </a:t>
            </a:r>
            <a:r>
              <a:rPr lang="cs-CZ" dirty="0" err="1"/>
              <a:t>Introduction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CF35CE-D141-2ED7-2D71-CF5C432FA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225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6F9AF83-2C7F-025B-C98F-B21BCC194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650"/>
            <a:ext cx="15335794" cy="12412062"/>
          </a:xfrm>
          <a:prstGeom prst="rect">
            <a:avLst/>
          </a:prstGeom>
        </p:spPr>
      </p:pic>
      <p:pic>
        <p:nvPicPr>
          <p:cNvPr id="5" name="Zástupný obsah 8">
            <a:extLst>
              <a:ext uri="{FF2B5EF4-FFF2-40B4-BE49-F238E27FC236}">
                <a16:creationId xmlns:a16="http://schemas.microsoft.com/office/drawing/2014/main" id="{30C32567-E57C-FCB0-5360-08AE26E73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35791" y="927683"/>
            <a:ext cx="7942217" cy="7942217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B0C0EEA2-C3BF-8738-45A2-4851EF39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790" y="8869900"/>
            <a:ext cx="7942217" cy="295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dirty="0" err="1"/>
              <a:t>PrintAnatomy</a:t>
            </a:r>
            <a:r>
              <a:rPr lang="cs-CZ" dirty="0"/>
              <a:t>!</a:t>
            </a:r>
            <a:br>
              <a:rPr lang="cs-CZ" dirty="0"/>
            </a:br>
            <a:r>
              <a:rPr lang="cs-CZ" dirty="0"/>
              <a:t>https://</a:t>
            </a:r>
            <a:r>
              <a:rPr lang="cs-CZ" dirty="0" err="1"/>
              <a:t>printanatomy.eu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63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A300B-FABC-1B1A-D3A3-FF25E4AB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Let‘s try it!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CC0103-A38F-49EB-6D85-3E6BE41B4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07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0" descr="Obsah obrázku interiér, podlaha, tvarované&#10;&#10;Popis byl vytvořen automaticky">
            <a:extLst>
              <a:ext uri="{FF2B5EF4-FFF2-40B4-BE49-F238E27FC236}">
                <a16:creationId xmlns:a16="http://schemas.microsoft.com/office/drawing/2014/main" id="{D1F41854-008A-512A-03CA-920EC1E73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1922"/>
          <a:stretch/>
        </p:blipFill>
        <p:spPr>
          <a:xfrm>
            <a:off x="9422423" y="1016949"/>
            <a:ext cx="14032821" cy="10816438"/>
          </a:xfrm>
          <a:prstGeom prst="rect">
            <a:avLst/>
          </a:prstGeom>
        </p:spPr>
      </p:pic>
      <p:pic>
        <p:nvPicPr>
          <p:cNvPr id="13" name="Zástupný obsah 8" descr="Obsah obrázku prst, ruka, držení, osoba&#10;&#10;Popis byl vytvořen automaticky">
            <a:extLst>
              <a:ext uri="{FF2B5EF4-FFF2-40B4-BE49-F238E27FC236}">
                <a16:creationId xmlns:a16="http://schemas.microsoft.com/office/drawing/2014/main" id="{A4730DAE-E950-7CAD-C7B1-9651973F7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69" y="1016949"/>
            <a:ext cx="8112328" cy="1081643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38C415B-52F8-98F3-90A1-4FF8734A1A5D}"/>
              </a:ext>
            </a:extLst>
          </p:cNvPr>
          <p:cNvSpPr txBox="1"/>
          <p:nvPr/>
        </p:nvSpPr>
        <p:spPr>
          <a:xfrm>
            <a:off x="18202940" y="10845209"/>
            <a:ext cx="5081039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Vertebra and spine</a:t>
            </a:r>
          </a:p>
        </p:txBody>
      </p:sp>
    </p:spTree>
    <p:extLst>
      <p:ext uri="{BB962C8B-B14F-4D97-AF65-F5344CB8AC3E}">
        <p14:creationId xmlns:p14="http://schemas.microsoft.com/office/powerpoint/2010/main" val="252094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2A719-4560-0D78-2D09-F8DB9E5D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65597-86B7-6A0A-8B7C-CEC5F6AF6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obrázku 32">
            <a:extLst>
              <a:ext uri="{FF2B5EF4-FFF2-40B4-BE49-F238E27FC236}">
                <a16:creationId xmlns:a16="http://schemas.microsoft.com/office/drawing/2014/main" id="{85663F73-03A7-94E3-6FA8-B60B8DFF0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14379"/>
          <a:stretch/>
        </p:blipFill>
        <p:spPr>
          <a:xfrm>
            <a:off x="633214" y="1023843"/>
            <a:ext cx="23115598" cy="109785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357458-3FCE-8A21-0F54-771C5327481A}"/>
              </a:ext>
            </a:extLst>
          </p:cNvPr>
          <p:cNvSpPr txBox="1"/>
          <p:nvPr/>
        </p:nvSpPr>
        <p:spPr>
          <a:xfrm>
            <a:off x="18202940" y="10845209"/>
            <a:ext cx="5081039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</a:p>
        </p:txBody>
      </p:sp>
    </p:spTree>
    <p:extLst>
      <p:ext uri="{BB962C8B-B14F-4D97-AF65-F5344CB8AC3E}">
        <p14:creationId xmlns:p14="http://schemas.microsoft.com/office/powerpoint/2010/main" val="157344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5D8D5-84B9-147E-02E8-5DA42378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D0617-E8A3-399D-3336-8D38496C0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obrázku 32">
            <a:extLst>
              <a:ext uri="{FF2B5EF4-FFF2-40B4-BE49-F238E27FC236}">
                <a16:creationId xmlns:a16="http://schemas.microsoft.com/office/drawing/2014/main" id="{3514246D-65FB-0DEE-5F2D-B33DEAD5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14379"/>
          <a:stretch/>
        </p:blipFill>
        <p:spPr>
          <a:xfrm>
            <a:off x="633214" y="1023843"/>
            <a:ext cx="23115598" cy="109785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4AA6B7-1403-B9A7-F747-7E74C65C90AC}"/>
              </a:ext>
            </a:extLst>
          </p:cNvPr>
          <p:cNvSpPr txBox="1"/>
          <p:nvPr/>
        </p:nvSpPr>
        <p:spPr>
          <a:xfrm>
            <a:off x="16246550" y="10845209"/>
            <a:ext cx="7037430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Laparo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stitching skills trainer</a:t>
            </a:r>
          </a:p>
        </p:txBody>
      </p:sp>
    </p:spTree>
    <p:extLst>
      <p:ext uri="{BB962C8B-B14F-4D97-AF65-F5344CB8AC3E}">
        <p14:creationId xmlns:p14="http://schemas.microsoft.com/office/powerpoint/2010/main" val="111899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3F60C-A25D-C2CD-FB5C-330E4B77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7BC4F0-3BA1-2ACB-5CC7-969E91FCA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obrázku 32">
            <a:extLst>
              <a:ext uri="{FF2B5EF4-FFF2-40B4-BE49-F238E27FC236}">
                <a16:creationId xmlns:a16="http://schemas.microsoft.com/office/drawing/2014/main" id="{41FE9F4E-7B6F-9DD8-B0A0-46485F91E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14379"/>
          <a:stretch/>
        </p:blipFill>
        <p:spPr>
          <a:xfrm>
            <a:off x="633214" y="1019768"/>
            <a:ext cx="23115598" cy="109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9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1BB68-9A91-714D-D9C1-2F591DAE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9813A-BEE8-ADED-3D7B-16205B7EF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obrázku 32">
            <a:extLst>
              <a:ext uri="{FF2B5EF4-FFF2-40B4-BE49-F238E27FC236}">
                <a16:creationId xmlns:a16="http://schemas.microsoft.com/office/drawing/2014/main" id="{1FD5EDB1-90BB-7E4C-1CB2-75E104581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14379"/>
          <a:stretch/>
        </p:blipFill>
        <p:spPr>
          <a:xfrm>
            <a:off x="633214" y="1023843"/>
            <a:ext cx="23115598" cy="109785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E0BD57-AD1F-B504-229A-7A368CEBADAD}"/>
              </a:ext>
            </a:extLst>
          </p:cNvPr>
          <p:cNvSpPr txBox="1"/>
          <p:nvPr/>
        </p:nvSpPr>
        <p:spPr>
          <a:xfrm>
            <a:off x="16246550" y="10845209"/>
            <a:ext cx="7037430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Umbilical cord catheterization</a:t>
            </a:r>
          </a:p>
        </p:txBody>
      </p:sp>
    </p:spTree>
    <p:extLst>
      <p:ext uri="{BB962C8B-B14F-4D97-AF65-F5344CB8AC3E}">
        <p14:creationId xmlns:p14="http://schemas.microsoft.com/office/powerpoint/2010/main" val="394201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367626-2C2A-1437-0995-B239AD28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Anatomically</a:t>
            </a:r>
            <a:r>
              <a:rPr lang="cs-CZ" dirty="0"/>
              <a:t> </a:t>
            </a:r>
            <a:r>
              <a:rPr lang="cs-CZ" dirty="0" err="1"/>
              <a:t>aCCuratE</a:t>
            </a:r>
            <a:r>
              <a:rPr lang="cs-CZ" dirty="0"/>
              <a:t> 3D </a:t>
            </a:r>
            <a:r>
              <a:rPr lang="cs-CZ" dirty="0" err="1"/>
              <a:t>modEls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2FDF9D-AD37-6CF3-CD53-D12875BE35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Create 3D models of</a:t>
            </a:r>
          </a:p>
          <a:p>
            <a:r>
              <a:rPr lang="en-GB" dirty="0"/>
              <a:t>Anatomical structures</a:t>
            </a:r>
            <a:br>
              <a:rPr lang="en-GB" dirty="0"/>
            </a:br>
            <a:r>
              <a:rPr lang="en-GB" dirty="0"/>
              <a:t>(incl. pathologies)</a:t>
            </a:r>
          </a:p>
          <a:p>
            <a:r>
              <a:rPr lang="en-GB" dirty="0"/>
              <a:t>Publicly available</a:t>
            </a:r>
          </a:p>
          <a:p>
            <a:r>
              <a:rPr lang="en-GB" dirty="0"/>
              <a:t>Verified and validated</a:t>
            </a:r>
          </a:p>
          <a:p>
            <a:endParaRPr lang="en-GB" dirty="0"/>
          </a:p>
          <a:p>
            <a:r>
              <a:rPr lang="en-GB" b="1" dirty="0"/>
              <a:t>Erasmus+ KA2</a:t>
            </a:r>
          </a:p>
          <a:p>
            <a:r>
              <a:rPr lang="en-GB" b="1" dirty="0"/>
              <a:t>Realization</a:t>
            </a:r>
            <a:r>
              <a:rPr lang="en-GB" dirty="0"/>
              <a:t>: 11/2022 – 11/2024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922C35-E942-E758-793B-51001E6C28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Obsah obrázku snímek obrazovky, Elektricky modrá, Písmo, Výrazná modrá&#10;&#10;Popis byl vytvořen automaticky">
            <a:extLst>
              <a:ext uri="{FF2B5EF4-FFF2-40B4-BE49-F238E27FC236}">
                <a16:creationId xmlns:a16="http://schemas.microsoft.com/office/drawing/2014/main" id="{BD036BBF-C040-CA20-49DD-08BDCF30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400" y="9498957"/>
            <a:ext cx="11239200" cy="25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0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367626-2C2A-1437-0995-B239AD28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Anatomically</a:t>
            </a:r>
            <a:r>
              <a:rPr lang="cs-CZ" dirty="0"/>
              <a:t> </a:t>
            </a:r>
            <a:r>
              <a:rPr lang="cs-CZ" dirty="0" err="1"/>
              <a:t>aCCuratE</a:t>
            </a:r>
            <a:r>
              <a:rPr lang="cs-CZ" dirty="0"/>
              <a:t> 3D </a:t>
            </a:r>
            <a:r>
              <a:rPr lang="cs-CZ" dirty="0" err="1"/>
              <a:t>modEls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2FDF9D-AD37-6CF3-CD53-D12875BE35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Partners</a:t>
            </a:r>
          </a:p>
          <a:p>
            <a:r>
              <a:rPr lang="en-GB" dirty="0"/>
              <a:t>Masaryk University</a:t>
            </a:r>
          </a:p>
          <a:p>
            <a:r>
              <a:rPr lang="en-GB" dirty="0"/>
              <a:t>Comenius University in Bratislava</a:t>
            </a:r>
          </a:p>
          <a:p>
            <a:r>
              <a:rPr lang="en-GB" dirty="0"/>
              <a:t>Ludwig Maximilian University of Munich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922C35-E942-E758-793B-51001E6C28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Obsah obrázku snímek obrazovky, Elektricky modrá, Písmo, Výrazná modrá&#10;&#10;Popis byl vytvořen automaticky">
            <a:extLst>
              <a:ext uri="{FF2B5EF4-FFF2-40B4-BE49-F238E27FC236}">
                <a16:creationId xmlns:a16="http://schemas.microsoft.com/office/drawing/2014/main" id="{BD036BBF-C040-CA20-49DD-08BDCF30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9498957"/>
            <a:ext cx="11239200" cy="2502655"/>
          </a:xfrm>
          <a:prstGeom prst="rect">
            <a:avLst/>
          </a:prstGeom>
        </p:spPr>
      </p:pic>
      <p:pic>
        <p:nvPicPr>
          <p:cNvPr id="2" name="Obrázek 1" descr="Obsah obrázku snímek obrazovky, Elektricky modrá, Grafika, Barevnost&#10;&#10;Popis byl vytvořen automaticky">
            <a:extLst>
              <a:ext uri="{FF2B5EF4-FFF2-40B4-BE49-F238E27FC236}">
                <a16:creationId xmlns:a16="http://schemas.microsoft.com/office/drawing/2014/main" id="{5C55520A-70B4-F317-3548-D2C08BC9F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5" y="2733968"/>
            <a:ext cx="6763886" cy="2122003"/>
          </a:xfrm>
          <a:prstGeom prst="rect">
            <a:avLst/>
          </a:prstGeom>
        </p:spPr>
      </p:pic>
      <p:pic>
        <p:nvPicPr>
          <p:cNvPr id="3" name="Obrázek 2" descr="Obsah obrázku černá, tma&#10;&#10;Popis byl vytvořen automaticky">
            <a:extLst>
              <a:ext uri="{FF2B5EF4-FFF2-40B4-BE49-F238E27FC236}">
                <a16:creationId xmlns:a16="http://schemas.microsoft.com/office/drawing/2014/main" id="{F2B2A3B8-D94D-46F0-E6AC-185AF7C35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14" y="5388187"/>
            <a:ext cx="6792804" cy="2724197"/>
          </a:xfrm>
          <a:prstGeom prst="rect">
            <a:avLst/>
          </a:prstGeom>
        </p:spPr>
      </p:pic>
      <p:pic>
        <p:nvPicPr>
          <p:cNvPr id="8" name="Obrázek 7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454DD342-6A61-AF2A-F939-D36457F2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14" y="8429184"/>
            <a:ext cx="6821722" cy="35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17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65678"/>
      </a:dk2>
      <a:lt2>
        <a:srgbClr val="E7E6E6"/>
      </a:lt2>
      <a:accent1>
        <a:srgbClr val="85CCF2"/>
      </a:accent1>
      <a:accent2>
        <a:srgbClr val="FBE70F"/>
      </a:accent2>
      <a:accent3>
        <a:srgbClr val="465678"/>
      </a:accent3>
      <a:accent4>
        <a:srgbClr val="455678"/>
      </a:accent4>
      <a:accent5>
        <a:srgbClr val="455678"/>
      </a:accent5>
      <a:accent6>
        <a:srgbClr val="455678"/>
      </a:accent6>
      <a:hlink>
        <a:srgbClr val="0F3FA6"/>
      </a:hlink>
      <a:folHlink>
        <a:srgbClr val="545A6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b053b54c-28d1-4b90-8e86-051465adffe9" xsi:nil="true"/>
    <lcf76f155ced4ddcb4097134ff3c332f xmlns="4fb78d7c-58d3-4d4a-9d31-8958e9a1345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4A141CB66544C88D5B5005AD71EC8" ma:contentTypeVersion="20" ma:contentTypeDescription="Create a new document." ma:contentTypeScope="" ma:versionID="e625fb499a69955dcabe360d5ab120ae">
  <xsd:schema xmlns:xsd="http://www.w3.org/2001/XMLSchema" xmlns:xs="http://www.w3.org/2001/XMLSchema" xmlns:p="http://schemas.microsoft.com/office/2006/metadata/properties" xmlns:ns1="http://schemas.microsoft.com/sharepoint/v3" xmlns:ns2="4fb78d7c-58d3-4d4a-9d31-8958e9a13458" xmlns:ns3="b053b54c-28d1-4b90-8e86-051465adffe9" targetNamespace="http://schemas.microsoft.com/office/2006/metadata/properties" ma:root="true" ma:fieldsID="9cb4585b38915eb787f98443f6456266" ns1:_="" ns2:_="" ns3:_="">
    <xsd:import namespace="http://schemas.microsoft.com/sharepoint/v3"/>
    <xsd:import namespace="4fb78d7c-58d3-4d4a-9d31-8958e9a13458"/>
    <xsd:import namespace="b053b54c-28d1-4b90-8e86-051465adffe9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78d7c-58d3-4d4a-9d31-8958e9a134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07aa72e-f14e-4a25-852b-728708e134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3b54c-28d1-4b90-8e86-051465adffe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fff3152-ea64-4773-be8e-244fade5967f}" ma:internalName="TaxCatchAll" ma:showField="CatchAllData" ma:web="b053b54c-28d1-4b90-8e86-051465adff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2C34C-367E-446A-B0F0-447C24B57C25}">
  <ds:schemaRefs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b053b54c-28d1-4b90-8e86-051465adffe9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4fb78d7c-58d3-4d4a-9d31-8958e9a1345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C066E8C-5D47-4F02-B4D9-1F36ACCA47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ACBE9A-26D0-45DE-B4D6-EE38A76D0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b78d7c-58d3-4d4a-9d31-8958e9a13458"/>
    <ds:schemaRef ds:uri="b053b54c-28d1-4b90-8e86-051465adff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5754</TotalTime>
  <Words>143</Words>
  <Application>Microsoft Macintosh PowerPoint</Application>
  <PresentationFormat>Vlastní</PresentationFormat>
  <Paragraphs>36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Avenir Next LT Pro</vt:lpstr>
      <vt:lpstr>Calibri</vt:lpstr>
      <vt:lpstr>Avenir Next LT Pro Demi</vt:lpstr>
      <vt:lpstr>Arial</vt:lpstr>
      <vt:lpstr>Office Theme</vt:lpstr>
      <vt:lpstr>3D printing of anatomical models Methods from the collaborative Erasmus+ project ACCEDE (Anatomically aCCuratE 3D modEls)</vt:lpstr>
      <vt:lpstr>Motivation &amp; Introduction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Anatomically aCCuratE 3D modEls</vt:lpstr>
      <vt:lpstr>Anatomically aCCuratE 3D modEls</vt:lpstr>
      <vt:lpstr>The pipeline</vt:lpstr>
      <vt:lpstr>The pipeline</vt:lpstr>
      <vt:lpstr>The pipeline</vt:lpstr>
      <vt:lpstr>The pipeline</vt:lpstr>
      <vt:lpstr>The pipeline</vt:lpstr>
      <vt:lpstr>The pipeline</vt:lpstr>
      <vt:lpstr>The pipeline</vt:lpstr>
      <vt:lpstr>The pipeline</vt:lpstr>
      <vt:lpstr>The pipeline</vt:lpstr>
      <vt:lpstr>The pipeline</vt:lpstr>
      <vt:lpstr>PrintAnatomy! https://printanatomy.eu</vt:lpstr>
      <vt:lpstr>Let‘s try 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Gill</dc:creator>
  <cp:lastModifiedBy>Jiří Travěnec</cp:lastModifiedBy>
  <cp:revision>113</cp:revision>
  <dcterms:created xsi:type="dcterms:W3CDTF">2021-12-07T16:11:10Z</dcterms:created>
  <dcterms:modified xsi:type="dcterms:W3CDTF">2024-06-22T07:26:50Z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0x0101007314A141CB66544C88D5B5005AD71EC8</vt:lpwstr>
  </property>
  <property fmtid="{D5CDD505-2E9C-101B-9397-08002B2CF9AE}" pid="3" name="MediaServiceImageTags">
    <vt:lpwstr/>
  </property>
</Properties>
</file>